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1" r:id="rId1"/>
  </p:sldMasterIdLst>
  <p:notesMasterIdLst>
    <p:notesMasterId r:id="rId15"/>
  </p:notesMasterIdLst>
  <p:sldIdLst>
    <p:sldId id="256" r:id="rId2"/>
    <p:sldId id="274" r:id="rId3"/>
    <p:sldId id="276" r:id="rId4"/>
    <p:sldId id="266" r:id="rId5"/>
    <p:sldId id="261" r:id="rId6"/>
    <p:sldId id="259" r:id="rId7"/>
    <p:sldId id="260" r:id="rId8"/>
    <p:sldId id="273" r:id="rId9"/>
    <p:sldId id="278" r:id="rId10"/>
    <p:sldId id="267" r:id="rId11"/>
    <p:sldId id="268" r:id="rId12"/>
    <p:sldId id="279" r:id="rId13"/>
    <p:sldId id="277"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6D6D"/>
    <a:srgbClr val="2B2B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9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31A1182-0D9B-403A-B1B2-BC54B5976AEF}" type="datetimeFigureOut">
              <a:rPr lang="en-US"/>
              <a:pPr>
                <a:defRPr/>
              </a:pPr>
              <a:t>1/10/2013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2BCA7B7-41CA-42A4-B7A0-82CC525D9342}" type="slidenum">
              <a:rPr lang="en-US"/>
              <a:pPr>
                <a:defRPr/>
              </a:pPr>
              <a:t>‹#›</a:t>
            </a:fld>
            <a:endParaRPr lang="en-US"/>
          </a:p>
        </p:txBody>
      </p:sp>
    </p:spTree>
    <p:extLst>
      <p:ext uri="{BB962C8B-B14F-4D97-AF65-F5344CB8AC3E}">
        <p14:creationId xmlns:p14="http://schemas.microsoft.com/office/powerpoint/2010/main" val="20695330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16 w 5184"/>
                  <a:gd name="T3" fmla="*/ 3159 h 3159"/>
                  <a:gd name="T4" fmla="*/ 5216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0 w 556"/>
                  <a:gd name="T5" fmla="*/ 3159 h 3159"/>
                  <a:gd name="T6" fmla="*/ 560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 name="Freeform 7"/>
            <p:cNvSpPr>
              <a:spLocks/>
            </p:cNvSpPr>
            <p:nvPr/>
          </p:nvSpPr>
          <p:spPr bwMode="ltGray">
            <a:xfrm>
              <a:off x="767" y="1155"/>
              <a:ext cx="252" cy="12"/>
            </a:xfrm>
            <a:custGeom>
              <a:avLst/>
              <a:gdLst>
                <a:gd name="T0" fmla="*/ 253 w 251"/>
                <a:gd name="T1" fmla="*/ 0 h 12"/>
                <a:gd name="T2" fmla="*/ 0 w 251"/>
                <a:gd name="T3" fmla="*/ 0 h 12"/>
                <a:gd name="T4" fmla="*/ 0 w 251"/>
                <a:gd name="T5" fmla="*/ 12 h 12"/>
                <a:gd name="T6" fmla="*/ 253 w 251"/>
                <a:gd name="T7" fmla="*/ 12 h 12"/>
                <a:gd name="T8" fmla="*/ 253 w 251"/>
                <a:gd name="T9" fmla="*/ 0 h 12"/>
                <a:gd name="T10" fmla="*/ 253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491 w 251"/>
                <a:gd name="T5" fmla="*/ 12 h 12"/>
                <a:gd name="T6" fmla="*/ 491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p:cNvSpPr>
                <a:spLocks/>
              </p:cNvSpPr>
              <p:nvPr/>
            </p:nvSpPr>
            <p:spPr bwMode="ltGray">
              <a:xfrm>
                <a:off x="1019" y="1155"/>
                <a:ext cx="4739" cy="12"/>
              </a:xfrm>
              <a:custGeom>
                <a:avLst/>
                <a:gdLst>
                  <a:gd name="T0" fmla="*/ 4754 w 4724"/>
                  <a:gd name="T1" fmla="*/ 0 h 12"/>
                  <a:gd name="T2" fmla="*/ 0 w 4724"/>
                  <a:gd name="T3" fmla="*/ 0 h 12"/>
                  <a:gd name="T4" fmla="*/ 0 w 4724"/>
                  <a:gd name="T5" fmla="*/ 12 h 12"/>
                  <a:gd name="T6" fmla="*/ 4754 w 4724"/>
                  <a:gd name="T7" fmla="*/ 12 h 12"/>
                  <a:gd name="T8" fmla="*/ 4754 w 4724"/>
                  <a:gd name="T9" fmla="*/ 0 h 12"/>
                  <a:gd name="T10" fmla="*/ 475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sp>
        <p:nvSpPr>
          <p:cNvPr id="62480"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en-US" noProof="0" smtClean="0"/>
              <a:t>Click to edit Master title style</a:t>
            </a:r>
          </a:p>
        </p:txBody>
      </p:sp>
      <p:sp>
        <p:nvSpPr>
          <p:cNvPr id="62481"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en-US" noProof="0" smtClean="0"/>
              <a:t>Click to edit Master subtitle style</a:t>
            </a:r>
          </a:p>
        </p:txBody>
      </p:sp>
      <p:sp>
        <p:nvSpPr>
          <p:cNvPr id="18" name="Rectangle 18"/>
          <p:cNvSpPr>
            <a:spLocks noGrp="1" noChangeArrowheads="1"/>
          </p:cNvSpPr>
          <p:nvPr>
            <p:ph type="dt" sz="quarter" idx="10"/>
          </p:nvPr>
        </p:nvSpPr>
        <p:spPr/>
        <p:txBody>
          <a:bodyPr/>
          <a:lstStyle>
            <a:lvl1pPr>
              <a:defRPr/>
            </a:lvl1pPr>
          </a:lstStyle>
          <a:p>
            <a:pPr>
              <a:defRPr/>
            </a:pPr>
            <a:fld id="{1FD44C3D-896E-44E8-9016-9F312E0575C4}" type="datetime4">
              <a:rPr lang="en-US"/>
              <a:pPr>
                <a:defRPr/>
              </a:pPr>
              <a:t>January 10, 2013</a:t>
            </a:fld>
            <a:endParaRPr lang="en-US"/>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en-US"/>
          </a:p>
        </p:txBody>
      </p:sp>
      <p:sp>
        <p:nvSpPr>
          <p:cNvPr id="20" name="Rectangle 20"/>
          <p:cNvSpPr>
            <a:spLocks noGrp="1" noChangeArrowheads="1"/>
          </p:cNvSpPr>
          <p:nvPr>
            <p:ph type="sldNum" sz="quarter" idx="12"/>
          </p:nvPr>
        </p:nvSpPr>
        <p:spPr/>
        <p:txBody>
          <a:bodyPr/>
          <a:lstStyle>
            <a:lvl1pPr>
              <a:defRPr/>
            </a:lvl1pPr>
          </a:lstStyle>
          <a:p>
            <a:pPr>
              <a:defRPr/>
            </a:pPr>
            <a:fld id="{98D71E6C-1099-496D-A8F2-AC6F944C084D}" type="slidenum">
              <a:rPr lang="en-US"/>
              <a:pPr>
                <a:defRPr/>
              </a:pPr>
              <a:t>‹#›</a:t>
            </a:fld>
            <a:endParaRPr lang="en-US"/>
          </a:p>
        </p:txBody>
      </p:sp>
    </p:spTree>
    <p:extLst>
      <p:ext uri="{BB962C8B-B14F-4D97-AF65-F5344CB8AC3E}">
        <p14:creationId xmlns:p14="http://schemas.microsoft.com/office/powerpoint/2010/main" val="195761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DA22485D-245C-478D-B48D-370CD76EC4A2}" type="datetime4">
              <a:rPr lang="en-US"/>
              <a:pPr>
                <a:defRPr/>
              </a:pPr>
              <a:t>January 10, 2013</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DBF433EE-7283-4347-8595-2B530B58BE1C}" type="slidenum">
              <a:rPr lang="en-US"/>
              <a:pPr>
                <a:defRPr/>
              </a:pPr>
              <a:t>‹#›</a:t>
            </a:fld>
            <a:endParaRPr lang="en-US"/>
          </a:p>
        </p:txBody>
      </p:sp>
    </p:spTree>
    <p:extLst>
      <p:ext uri="{BB962C8B-B14F-4D97-AF65-F5344CB8AC3E}">
        <p14:creationId xmlns:p14="http://schemas.microsoft.com/office/powerpoint/2010/main" val="1450149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7"/>
          <p:cNvSpPr>
            <a:spLocks noGrp="1" noChangeArrowheads="1"/>
          </p:cNvSpPr>
          <p:nvPr>
            <p:ph type="dt" sz="half" idx="10"/>
          </p:nvPr>
        </p:nvSpPr>
        <p:spPr>
          <a:ln/>
        </p:spPr>
        <p:txBody>
          <a:bodyPr/>
          <a:lstStyle>
            <a:lvl1pPr>
              <a:defRPr/>
            </a:lvl1pPr>
          </a:lstStyle>
          <a:p>
            <a:pPr>
              <a:defRPr/>
            </a:pPr>
            <a:fld id="{49503E55-C875-4C44-B677-B0A6900351C9}" type="datetime4">
              <a:rPr lang="en-US"/>
              <a:pPr>
                <a:defRPr/>
              </a:pPr>
              <a:t>January 10, 2013</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C9CC5E31-FDD6-48DF-9AC7-60150B0C4289}" type="slidenum">
              <a:rPr lang="en-US"/>
              <a:pPr>
                <a:defRPr/>
              </a:pPr>
              <a:t>‹#›</a:t>
            </a:fld>
            <a:endParaRPr lang="en-US"/>
          </a:p>
        </p:txBody>
      </p:sp>
    </p:spTree>
    <p:extLst>
      <p:ext uri="{BB962C8B-B14F-4D97-AF65-F5344CB8AC3E}">
        <p14:creationId xmlns:p14="http://schemas.microsoft.com/office/powerpoint/2010/main" val="875864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7"/>
          <p:cNvSpPr>
            <a:spLocks noGrp="1" noChangeArrowheads="1"/>
          </p:cNvSpPr>
          <p:nvPr>
            <p:ph type="dt" sz="half" idx="10"/>
          </p:nvPr>
        </p:nvSpPr>
        <p:spPr>
          <a:ln/>
        </p:spPr>
        <p:txBody>
          <a:bodyPr/>
          <a:lstStyle>
            <a:lvl1pPr>
              <a:defRPr/>
            </a:lvl1pPr>
          </a:lstStyle>
          <a:p>
            <a:pPr>
              <a:defRPr/>
            </a:pPr>
            <a:fld id="{07D35A26-27C2-41C9-B544-F923F11A3866}" type="datetime4">
              <a:rPr lang="en-US"/>
              <a:pPr>
                <a:defRPr/>
              </a:pPr>
              <a:t>January 10, 2013</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AD8361A3-459D-4159-9E24-4983084DB0FA}" type="slidenum">
              <a:rPr lang="en-US"/>
              <a:pPr>
                <a:defRPr/>
              </a:pPr>
              <a:t>‹#›</a:t>
            </a:fld>
            <a:endParaRPr lang="en-US"/>
          </a:p>
        </p:txBody>
      </p:sp>
    </p:spTree>
    <p:extLst>
      <p:ext uri="{BB962C8B-B14F-4D97-AF65-F5344CB8AC3E}">
        <p14:creationId xmlns:p14="http://schemas.microsoft.com/office/powerpoint/2010/main" val="2618179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7"/>
          <p:cNvSpPr>
            <a:spLocks noGrp="1" noChangeArrowheads="1"/>
          </p:cNvSpPr>
          <p:nvPr>
            <p:ph type="dt" sz="half" idx="10"/>
          </p:nvPr>
        </p:nvSpPr>
        <p:spPr>
          <a:ln/>
        </p:spPr>
        <p:txBody>
          <a:bodyPr/>
          <a:lstStyle>
            <a:lvl1pPr>
              <a:defRPr/>
            </a:lvl1pPr>
          </a:lstStyle>
          <a:p>
            <a:pPr>
              <a:defRPr/>
            </a:pPr>
            <a:fld id="{BDB68DA5-3590-4E46-9052-6D05A67FCEF4}" type="datetime4">
              <a:rPr lang="en-US"/>
              <a:pPr>
                <a:defRPr/>
              </a:pPr>
              <a:t>January 10, 2013</a:t>
            </a:fld>
            <a:endParaRPr lang="en-US"/>
          </a:p>
        </p:txBody>
      </p:sp>
      <p:sp>
        <p:nvSpPr>
          <p:cNvPr id="8" name="Rectangle 18"/>
          <p:cNvSpPr>
            <a:spLocks noGrp="1" noChangeArrowheads="1"/>
          </p:cNvSpPr>
          <p:nvPr>
            <p:ph type="ftr" sz="quarter" idx="11"/>
          </p:nvPr>
        </p:nvSpPr>
        <p:spPr>
          <a:ln/>
        </p:spPr>
        <p:txBody>
          <a:bodyPr/>
          <a:lstStyle>
            <a:lvl1pPr>
              <a:defRPr/>
            </a:lvl1pPr>
          </a:lstStyle>
          <a:p>
            <a:pPr>
              <a:defRPr/>
            </a:pPr>
            <a:endParaRPr lang="en-US"/>
          </a:p>
        </p:txBody>
      </p:sp>
      <p:sp>
        <p:nvSpPr>
          <p:cNvPr id="9" name="Rectangle 19"/>
          <p:cNvSpPr>
            <a:spLocks noGrp="1" noChangeArrowheads="1"/>
          </p:cNvSpPr>
          <p:nvPr>
            <p:ph type="sldNum" sz="quarter" idx="12"/>
          </p:nvPr>
        </p:nvSpPr>
        <p:spPr>
          <a:ln/>
        </p:spPr>
        <p:txBody>
          <a:bodyPr/>
          <a:lstStyle>
            <a:lvl1pPr>
              <a:defRPr/>
            </a:lvl1pPr>
          </a:lstStyle>
          <a:p>
            <a:pPr>
              <a:defRPr/>
            </a:pPr>
            <a:fld id="{6468571F-FE62-4F23-ABCA-BC27B74FBC37}" type="slidenum">
              <a:rPr lang="en-US"/>
              <a:pPr>
                <a:defRPr/>
              </a:pPr>
              <a:t>‹#›</a:t>
            </a:fld>
            <a:endParaRPr lang="en-US"/>
          </a:p>
        </p:txBody>
      </p:sp>
    </p:spTree>
    <p:extLst>
      <p:ext uri="{BB962C8B-B14F-4D97-AF65-F5344CB8AC3E}">
        <p14:creationId xmlns:p14="http://schemas.microsoft.com/office/powerpoint/2010/main" val="1672662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7"/>
          <p:cNvSpPr>
            <a:spLocks noGrp="1" noChangeArrowheads="1"/>
          </p:cNvSpPr>
          <p:nvPr>
            <p:ph type="dt" sz="half" idx="10"/>
          </p:nvPr>
        </p:nvSpPr>
        <p:spPr>
          <a:ln/>
        </p:spPr>
        <p:txBody>
          <a:bodyPr/>
          <a:lstStyle>
            <a:lvl1pPr>
              <a:defRPr/>
            </a:lvl1pPr>
          </a:lstStyle>
          <a:p>
            <a:pPr>
              <a:defRPr/>
            </a:pPr>
            <a:fld id="{2ED8D18D-9F1C-4079-A954-41AC56B13CDA}" type="datetime4">
              <a:rPr lang="en-US"/>
              <a:pPr>
                <a:defRPr/>
              </a:pPr>
              <a:t>January 10, 2013</a:t>
            </a:fld>
            <a:endParaRPr lang="en-US"/>
          </a:p>
        </p:txBody>
      </p:sp>
      <p:sp>
        <p:nvSpPr>
          <p:cNvPr id="4" name="Rectangle 18"/>
          <p:cNvSpPr>
            <a:spLocks noGrp="1" noChangeArrowheads="1"/>
          </p:cNvSpPr>
          <p:nvPr>
            <p:ph type="ftr" sz="quarter" idx="11"/>
          </p:nvPr>
        </p:nvSpPr>
        <p:spPr>
          <a:ln/>
        </p:spPr>
        <p:txBody>
          <a:bodyPr/>
          <a:lstStyle>
            <a:lvl1pPr>
              <a:defRPr/>
            </a:lvl1pPr>
          </a:lstStyle>
          <a:p>
            <a:pPr>
              <a:defRPr/>
            </a:pPr>
            <a:endParaRPr lang="en-US"/>
          </a:p>
        </p:txBody>
      </p:sp>
      <p:sp>
        <p:nvSpPr>
          <p:cNvPr id="5" name="Rectangle 19"/>
          <p:cNvSpPr>
            <a:spLocks noGrp="1" noChangeArrowheads="1"/>
          </p:cNvSpPr>
          <p:nvPr>
            <p:ph type="sldNum" sz="quarter" idx="12"/>
          </p:nvPr>
        </p:nvSpPr>
        <p:spPr>
          <a:ln/>
        </p:spPr>
        <p:txBody>
          <a:bodyPr/>
          <a:lstStyle>
            <a:lvl1pPr>
              <a:defRPr/>
            </a:lvl1pPr>
          </a:lstStyle>
          <a:p>
            <a:pPr>
              <a:defRPr/>
            </a:pPr>
            <a:fld id="{2882BED1-822E-4018-92A7-9967BC5D373E}" type="slidenum">
              <a:rPr lang="en-US"/>
              <a:pPr>
                <a:defRPr/>
              </a:pPr>
              <a:t>‹#›</a:t>
            </a:fld>
            <a:endParaRPr lang="en-US"/>
          </a:p>
        </p:txBody>
      </p:sp>
    </p:spTree>
    <p:extLst>
      <p:ext uri="{BB962C8B-B14F-4D97-AF65-F5344CB8AC3E}">
        <p14:creationId xmlns:p14="http://schemas.microsoft.com/office/powerpoint/2010/main" val="1030024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6FFCAE7A-4CE8-4F0D-A50D-3E01B6BF4817}" type="datetime4">
              <a:rPr lang="en-US"/>
              <a:pPr>
                <a:defRPr/>
              </a:pPr>
              <a:t>January 10, 2013</a:t>
            </a:fld>
            <a:endParaRPr lang="en-US"/>
          </a:p>
        </p:txBody>
      </p:sp>
      <p:sp>
        <p:nvSpPr>
          <p:cNvPr id="3" name="Rectangle 18"/>
          <p:cNvSpPr>
            <a:spLocks noGrp="1" noChangeArrowheads="1"/>
          </p:cNvSpPr>
          <p:nvPr>
            <p:ph type="ftr" sz="quarter" idx="11"/>
          </p:nvPr>
        </p:nvSpPr>
        <p:spPr>
          <a:ln/>
        </p:spPr>
        <p:txBody>
          <a:bodyPr/>
          <a:lstStyle>
            <a:lvl1pPr>
              <a:defRPr/>
            </a:lvl1pPr>
          </a:lstStyle>
          <a:p>
            <a:pPr>
              <a:defRPr/>
            </a:pPr>
            <a:endParaRPr lang="en-US"/>
          </a:p>
        </p:txBody>
      </p:sp>
      <p:sp>
        <p:nvSpPr>
          <p:cNvPr id="4" name="Rectangle 19"/>
          <p:cNvSpPr>
            <a:spLocks noGrp="1" noChangeArrowheads="1"/>
          </p:cNvSpPr>
          <p:nvPr>
            <p:ph type="sldNum" sz="quarter" idx="12"/>
          </p:nvPr>
        </p:nvSpPr>
        <p:spPr>
          <a:ln/>
        </p:spPr>
        <p:txBody>
          <a:bodyPr/>
          <a:lstStyle>
            <a:lvl1pPr>
              <a:defRPr/>
            </a:lvl1pPr>
          </a:lstStyle>
          <a:p>
            <a:pPr>
              <a:defRPr/>
            </a:pPr>
            <a:fld id="{49453A7B-61B3-4F8C-9E7F-9E520898FDF6}" type="slidenum">
              <a:rPr lang="en-US"/>
              <a:pPr>
                <a:defRPr/>
              </a:pPr>
              <a:t>‹#›</a:t>
            </a:fld>
            <a:endParaRPr lang="en-US"/>
          </a:p>
        </p:txBody>
      </p:sp>
    </p:spTree>
    <p:extLst>
      <p:ext uri="{BB962C8B-B14F-4D97-AF65-F5344CB8AC3E}">
        <p14:creationId xmlns:p14="http://schemas.microsoft.com/office/powerpoint/2010/main" val="5971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F67C751B-7C81-435F-87BD-E3AE21AD022D}" type="datetime4">
              <a:rPr lang="en-US"/>
              <a:pPr>
                <a:defRPr/>
              </a:pPr>
              <a:t>January 10, 2013</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4895DD0B-3019-45B2-B1AB-B03CA532EAAD}" type="slidenum">
              <a:rPr lang="en-US"/>
              <a:pPr>
                <a:defRPr/>
              </a:pPr>
              <a:t>‹#›</a:t>
            </a:fld>
            <a:endParaRPr lang="en-US"/>
          </a:p>
        </p:txBody>
      </p:sp>
    </p:spTree>
    <p:extLst>
      <p:ext uri="{BB962C8B-B14F-4D97-AF65-F5344CB8AC3E}">
        <p14:creationId xmlns:p14="http://schemas.microsoft.com/office/powerpoint/2010/main" val="851896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723F5108-DCE9-472B-8C1A-6F044D3367C9}" type="datetime4">
              <a:rPr lang="en-US"/>
              <a:pPr>
                <a:defRPr/>
              </a:pPr>
              <a:t>January 10, 2013</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E6F86C35-9D43-4F79-AA91-1C23EEF5FD8E}" type="slidenum">
              <a:rPr lang="en-US"/>
              <a:pPr>
                <a:defRPr/>
              </a:pPr>
              <a:t>‹#›</a:t>
            </a:fld>
            <a:endParaRPr lang="en-US"/>
          </a:p>
        </p:txBody>
      </p:sp>
    </p:spTree>
    <p:extLst>
      <p:ext uri="{BB962C8B-B14F-4D97-AF65-F5344CB8AC3E}">
        <p14:creationId xmlns:p14="http://schemas.microsoft.com/office/powerpoint/2010/main" val="3311803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FD91A6EB-F705-4C06-BFF0-FDA86446D9C4}" type="datetime4">
              <a:rPr lang="en-US"/>
              <a:pPr>
                <a:defRPr/>
              </a:pPr>
              <a:t>January 10, 2013</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9322DF46-BA81-48CC-B670-2D4C14A539E6}" type="slidenum">
              <a:rPr lang="en-US"/>
              <a:pPr>
                <a:defRPr/>
              </a:pPr>
              <a:t>‹#›</a:t>
            </a:fld>
            <a:endParaRPr lang="en-US"/>
          </a:p>
        </p:txBody>
      </p:sp>
    </p:spTree>
    <p:extLst>
      <p:ext uri="{BB962C8B-B14F-4D97-AF65-F5344CB8AC3E}">
        <p14:creationId xmlns:p14="http://schemas.microsoft.com/office/powerpoint/2010/main" val="406742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72F5AF21-8821-4F8D-A112-F71AED7AD38B}" type="datetime4">
              <a:rPr lang="en-US"/>
              <a:pPr>
                <a:defRPr/>
              </a:pPr>
              <a:t>January 10, 2013</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7CE1F4F5-C2D2-4E6B-9343-4E839CB4A1F1}" type="slidenum">
              <a:rPr lang="en-US"/>
              <a:pPr>
                <a:defRPr/>
              </a:pPr>
              <a:t>‹#›</a:t>
            </a:fld>
            <a:endParaRPr lang="en-US"/>
          </a:p>
        </p:txBody>
      </p:sp>
    </p:spTree>
    <p:extLst>
      <p:ext uri="{BB962C8B-B14F-4D97-AF65-F5344CB8AC3E}">
        <p14:creationId xmlns:p14="http://schemas.microsoft.com/office/powerpoint/2010/main" val="2972213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16 w 5184"/>
                <a:gd name="T3" fmla="*/ 3159 h 3159"/>
                <a:gd name="T4" fmla="*/ 5216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0 w 556"/>
                <a:gd name="T5" fmla="*/ 3159 h 3159"/>
                <a:gd name="T6" fmla="*/ 560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8"/>
              <p:cNvSpPr>
                <a:spLocks/>
              </p:cNvSpPr>
              <p:nvPr/>
            </p:nvSpPr>
            <p:spPr bwMode="ltGray">
              <a:xfrm>
                <a:off x="1019" y="1155"/>
                <a:ext cx="4739" cy="12"/>
              </a:xfrm>
              <a:custGeom>
                <a:avLst/>
                <a:gdLst>
                  <a:gd name="T0" fmla="*/ 4754 w 4724"/>
                  <a:gd name="T1" fmla="*/ 0 h 12"/>
                  <a:gd name="T2" fmla="*/ 0 w 4724"/>
                  <a:gd name="T3" fmla="*/ 0 h 12"/>
                  <a:gd name="T4" fmla="*/ 0 w 4724"/>
                  <a:gd name="T5" fmla="*/ 12 h 12"/>
                  <a:gd name="T6" fmla="*/ 4754 w 4724"/>
                  <a:gd name="T7" fmla="*/ 12 h 12"/>
                  <a:gd name="T8" fmla="*/ 4754 w 4724"/>
                  <a:gd name="T9" fmla="*/ 0 h 12"/>
                  <a:gd name="T10" fmla="*/ 475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1"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491 w 251"/>
                  <a:gd name="T5" fmla="*/ 12 h 12"/>
                  <a:gd name="T6" fmla="*/ 491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13"/>
              <p:cNvSpPr>
                <a:spLocks/>
              </p:cNvSpPr>
              <p:nvPr/>
            </p:nvSpPr>
            <p:spPr bwMode="ltGray">
              <a:xfrm>
                <a:off x="767" y="1155"/>
                <a:ext cx="252" cy="12"/>
              </a:xfrm>
              <a:custGeom>
                <a:avLst/>
                <a:gdLst>
                  <a:gd name="T0" fmla="*/ 253 w 251"/>
                  <a:gd name="T1" fmla="*/ 0 h 12"/>
                  <a:gd name="T2" fmla="*/ 0 w 251"/>
                  <a:gd name="T3" fmla="*/ 0 h 12"/>
                  <a:gd name="T4" fmla="*/ 0 w 251"/>
                  <a:gd name="T5" fmla="*/ 12 h 12"/>
                  <a:gd name="T6" fmla="*/ 253 w 251"/>
                  <a:gd name="T7" fmla="*/ 12 h 12"/>
                  <a:gd name="T8" fmla="*/ 253 w 251"/>
                  <a:gd name="T9" fmla="*/ 0 h 12"/>
                  <a:gd name="T10" fmla="*/ 253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4"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sp>
        <p:nvSpPr>
          <p:cNvPr id="61455"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56"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57"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fld id="{17BD42FB-0F96-4D1D-A28A-0D91AE626DE0}" type="datetime4">
              <a:rPr lang="en-US"/>
              <a:pPr>
                <a:defRPr/>
              </a:pPr>
              <a:t>January 10, 2013</a:t>
            </a:fld>
            <a:endParaRPr lang="en-US"/>
          </a:p>
        </p:txBody>
      </p:sp>
      <p:sp>
        <p:nvSpPr>
          <p:cNvPr id="61458"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61459"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756FAAD4-613C-456F-ACF3-AD54B3C9B20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6"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idx="4294967295"/>
          </p:nvPr>
        </p:nvSpPr>
        <p:spPr>
          <a:xfrm>
            <a:off x="1066800" y="2057400"/>
            <a:ext cx="7772400" cy="1470025"/>
          </a:xfrm>
        </p:spPr>
        <p:txBody>
          <a:bodyPr/>
          <a:lstStyle/>
          <a:p>
            <a:pPr eaLnBrk="1" hangingPunct="1">
              <a:defRPr/>
            </a:pPr>
            <a:r>
              <a:rPr lang="en-US" dirty="0" smtClean="0"/>
              <a:t>The Need for a </a:t>
            </a:r>
            <a:br>
              <a:rPr lang="en-US" dirty="0" smtClean="0"/>
            </a:br>
            <a:r>
              <a:rPr lang="en-US" dirty="0" smtClean="0"/>
              <a:t>Sustainable Budget</a:t>
            </a:r>
            <a:endParaRPr lang="en-US" dirty="0" smtClean="0"/>
          </a:p>
        </p:txBody>
      </p:sp>
      <p:sp>
        <p:nvSpPr>
          <p:cNvPr id="3" name="Subtitle 2"/>
          <p:cNvSpPr>
            <a:spLocks noGrp="1"/>
          </p:cNvSpPr>
          <p:nvPr>
            <p:ph type="subTitle" idx="4294967295"/>
          </p:nvPr>
        </p:nvSpPr>
        <p:spPr>
          <a:xfrm>
            <a:off x="1143000" y="4038600"/>
            <a:ext cx="6629400" cy="2286000"/>
          </a:xfrm>
        </p:spPr>
        <p:txBody>
          <a:bodyPr>
            <a:normAutofit fontScale="55000" lnSpcReduction="20000"/>
          </a:bodyPr>
          <a:lstStyle/>
          <a:p>
            <a:pPr marL="0" indent="0" eaLnBrk="1" hangingPunct="1">
              <a:buFont typeface="Wingdings" pitchFamily="2" charset="2"/>
              <a:buNone/>
              <a:defRPr/>
            </a:pPr>
            <a:r>
              <a:rPr lang="en-US" sz="4600" dirty="0" smtClean="0"/>
              <a:t>Bradford G. Keithley</a:t>
            </a:r>
          </a:p>
          <a:p>
            <a:pPr marL="0" indent="0" eaLnBrk="1" hangingPunct="1">
              <a:buFont typeface="Wingdings" pitchFamily="2" charset="2"/>
              <a:buNone/>
              <a:defRPr/>
            </a:pPr>
            <a:r>
              <a:rPr lang="en-US" sz="4600" dirty="0" smtClean="0"/>
              <a:t>Partner, Perkins Coie LLC</a:t>
            </a:r>
          </a:p>
          <a:p>
            <a:pPr marL="0" indent="0" algn="r" eaLnBrk="1" hangingPunct="1">
              <a:buFont typeface="Wingdings" pitchFamily="2" charset="2"/>
              <a:buNone/>
              <a:defRPr/>
            </a:pPr>
            <a:endParaRPr lang="en-US" dirty="0" smtClean="0"/>
          </a:p>
          <a:p>
            <a:pPr marL="0" indent="0" algn="r" eaLnBrk="1" hangingPunct="1">
              <a:buFont typeface="Wingdings" pitchFamily="2" charset="2"/>
              <a:buNone/>
              <a:defRPr/>
            </a:pPr>
            <a:r>
              <a:rPr lang="en-US" sz="3800" dirty="0" smtClean="0"/>
              <a:t>Meet Alaska</a:t>
            </a:r>
          </a:p>
          <a:p>
            <a:pPr marL="0" indent="0" algn="r" eaLnBrk="1" hangingPunct="1">
              <a:buFont typeface="Wingdings" pitchFamily="2" charset="2"/>
              <a:buNone/>
              <a:defRPr/>
            </a:pPr>
            <a:r>
              <a:rPr lang="en-US" sz="3800" dirty="0" smtClean="0"/>
              <a:t>Alaska Support Industry Alliance</a:t>
            </a:r>
            <a:endParaRPr lang="en-US" sz="3800" dirty="0" smtClean="0"/>
          </a:p>
          <a:p>
            <a:pPr marL="0" indent="0" algn="r" eaLnBrk="1" hangingPunct="1">
              <a:buFont typeface="Wingdings" pitchFamily="2" charset="2"/>
              <a:buNone/>
              <a:defRPr/>
            </a:pPr>
            <a:r>
              <a:rPr lang="en-US" sz="3800" dirty="0" smtClean="0"/>
              <a:t>January </a:t>
            </a:r>
            <a:r>
              <a:rPr lang="en-US" sz="3800" dirty="0" smtClean="0"/>
              <a:t>11, </a:t>
            </a:r>
            <a:r>
              <a:rPr lang="en-US" sz="3800" dirty="0" smtClean="0"/>
              <a:t>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p:txBody>
          <a:bodyPr/>
          <a:lstStyle/>
          <a:p>
            <a:pPr eaLnBrk="1" hangingPunct="1">
              <a:defRPr/>
            </a:pPr>
            <a:r>
              <a:rPr lang="en-US" smtClean="0"/>
              <a:t>Key Points</a:t>
            </a:r>
          </a:p>
        </p:txBody>
      </p:sp>
      <p:sp>
        <p:nvSpPr>
          <p:cNvPr id="15362" name="Content Placeholder 2"/>
          <p:cNvSpPr>
            <a:spLocks noGrp="1"/>
          </p:cNvSpPr>
          <p:nvPr>
            <p:ph idx="4294967295"/>
          </p:nvPr>
        </p:nvSpPr>
        <p:spPr/>
        <p:txBody>
          <a:bodyPr>
            <a:normAutofit fontScale="92500"/>
          </a:bodyPr>
          <a:lstStyle/>
          <a:p>
            <a:pPr eaLnBrk="1" hangingPunct="1">
              <a:defRPr/>
            </a:pPr>
            <a:r>
              <a:rPr lang="en-US" dirty="0" smtClean="0"/>
              <a:t>Alaska’s current fiscal future is highly </a:t>
            </a:r>
            <a:r>
              <a:rPr lang="en-US" dirty="0" smtClean="0"/>
              <a:t>uncertain</a:t>
            </a:r>
            <a:endParaRPr lang="en-US" dirty="0" smtClean="0"/>
          </a:p>
          <a:p>
            <a:pPr eaLnBrk="1" hangingPunct="1">
              <a:defRPr/>
            </a:pPr>
            <a:r>
              <a:rPr lang="en-US" dirty="0" smtClean="0"/>
              <a:t>The risk of instability </a:t>
            </a:r>
            <a:r>
              <a:rPr lang="en-US" dirty="0" smtClean="0"/>
              <a:t>undermines long-term </a:t>
            </a:r>
            <a:r>
              <a:rPr lang="en-US" dirty="0" smtClean="0"/>
              <a:t>investment</a:t>
            </a:r>
          </a:p>
          <a:p>
            <a:pPr lvl="1" eaLnBrk="1" hangingPunct="1">
              <a:defRPr/>
            </a:pPr>
            <a:r>
              <a:rPr lang="en-US" i="1" dirty="0" smtClean="0"/>
              <a:t>Who wants to invest in an uncertain </a:t>
            </a:r>
            <a:r>
              <a:rPr lang="en-US" i="1" dirty="0" smtClean="0"/>
              <a:t>fiscal climate (creating an uncertain tax structure)</a:t>
            </a:r>
            <a:endParaRPr lang="en-US" i="1" dirty="0" smtClean="0"/>
          </a:p>
          <a:p>
            <a:pPr eaLnBrk="1" hangingPunct="1">
              <a:defRPr/>
            </a:pPr>
            <a:r>
              <a:rPr lang="en-US" dirty="0" smtClean="0"/>
              <a:t>Finding a solution to fiscal instability is key to </a:t>
            </a:r>
            <a:r>
              <a:rPr lang="en-US" dirty="0" smtClean="0"/>
              <a:t>maintaining long-term </a:t>
            </a:r>
            <a:r>
              <a:rPr lang="en-US" dirty="0" smtClean="0"/>
              <a:t>investment</a:t>
            </a:r>
          </a:p>
        </p:txBody>
      </p:sp>
      <p:sp>
        <p:nvSpPr>
          <p:cNvPr id="4" name="Date Placeholder 3"/>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CE357E98-969E-424A-AC04-0286FFC626C7}"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5" name="Slide Number Placeholder 4"/>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0768D112-869C-49BE-8911-B9965D90D324}" type="slidenum">
              <a:rPr lang="en-US" sz="1200">
                <a:solidFill>
                  <a:schemeClr val="tx1">
                    <a:tint val="75000"/>
                  </a:schemeClr>
                </a:solidFill>
                <a:effectLst/>
                <a:latin typeface="+mn-lt"/>
              </a:rPr>
              <a:pPr fontAlgn="auto">
                <a:spcBef>
                  <a:spcPts val="0"/>
                </a:spcBef>
                <a:spcAft>
                  <a:spcPts val="0"/>
                </a:spcAft>
                <a:defRPr/>
              </a:pPr>
              <a:t>2</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ISER January 2013</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i="1" dirty="0" smtClean="0"/>
              <a:t>“Right now, the state is on a path it can’t sustain. Growing spending and falling revenues are creating a widening fiscal gap.”</a:t>
            </a:r>
          </a:p>
          <a:p>
            <a:pPr marL="0" indent="0">
              <a:buNone/>
            </a:pPr>
            <a:endParaRPr lang="en-US" i="1" dirty="0" smtClean="0"/>
          </a:p>
          <a:p>
            <a:pPr marL="0" indent="0">
              <a:buNone/>
            </a:pPr>
            <a:r>
              <a:rPr lang="en-US" i="1" dirty="0" smtClean="0"/>
              <a:t>“Reasonable assumptions about potential new revenue sources suggest </a:t>
            </a:r>
            <a:r>
              <a:rPr lang="en-US" b="1" i="1" dirty="0" smtClean="0"/>
              <a:t>we do not have enough cash in reserves to avoid a severe fiscal crunch soon after 2023, and with that fiscal crisis will come an economic crash</a:t>
            </a:r>
            <a:r>
              <a:rPr lang="en-US" i="1" dirty="0" smtClean="0"/>
              <a:t>.”</a:t>
            </a:r>
            <a:endParaRPr lang="en-US" i="1" dirty="0"/>
          </a:p>
        </p:txBody>
      </p:sp>
    </p:spTree>
    <p:extLst>
      <p:ext uri="{BB962C8B-B14F-4D97-AF65-F5344CB8AC3E}">
        <p14:creationId xmlns:p14="http://schemas.microsoft.com/office/powerpoint/2010/main" val="3181961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91600"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2"/>
          <p:cNvSpPr txBox="1">
            <a:spLocks noChangeArrowheads="1"/>
          </p:cNvSpPr>
          <p:nvPr/>
        </p:nvSpPr>
        <p:spPr bwMode="auto">
          <a:xfrm>
            <a:off x="304800" y="4953000"/>
            <a:ext cx="8458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en-US" sz="2000" dirty="0" smtClean="0">
                <a:latin typeface="Calibri" pitchFamily="34" charset="0"/>
              </a:rPr>
              <a:t>“The </a:t>
            </a:r>
            <a:r>
              <a:rPr lang="en-US" sz="2000" dirty="0">
                <a:latin typeface="Calibri" pitchFamily="34" charset="0"/>
              </a:rPr>
              <a:t>figure … shows the growing General Fund fiscal gap—even assuming new revenues from natural gas production and more oil production—if spending increases at a rate of 4.5% annually. “</a:t>
            </a:r>
          </a:p>
        </p:txBody>
      </p:sp>
      <p:sp>
        <p:nvSpPr>
          <p:cNvPr id="4" name="Date Placeholder 3"/>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DA848BC1-2C3C-4E3E-ADDC-E5EC8EDAB3EA}"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5" name="Slide Number Placeholder 4"/>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19838B98-A67D-464B-A4CF-7A6A3D68EEEA}" type="slidenum">
              <a:rPr lang="en-US" sz="1200">
                <a:solidFill>
                  <a:schemeClr val="tx1">
                    <a:tint val="75000"/>
                  </a:schemeClr>
                </a:solidFill>
                <a:effectLst/>
                <a:latin typeface="+mn-lt"/>
              </a:rPr>
              <a:pPr fontAlgn="auto">
                <a:spcBef>
                  <a:spcPts val="0"/>
                </a:spcBef>
                <a:spcAft>
                  <a:spcPts val="0"/>
                </a:spcAft>
                <a:defRPr/>
              </a:pPr>
              <a:t>4</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38" y="457200"/>
            <a:ext cx="887412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EEE33C6C-354B-4E01-B32C-93B760C9499D}"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4" name="Slide Number Placeholder 3"/>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93EE4C6F-B6D0-4E06-94A6-A880C2DDC131}" type="slidenum">
              <a:rPr lang="en-US" sz="1200">
                <a:solidFill>
                  <a:schemeClr val="tx1">
                    <a:tint val="75000"/>
                  </a:schemeClr>
                </a:solidFill>
                <a:effectLst/>
                <a:latin typeface="+mn-lt"/>
              </a:rPr>
              <a:pPr fontAlgn="auto">
                <a:spcBef>
                  <a:spcPts val="0"/>
                </a:spcBef>
                <a:spcAft>
                  <a:spcPts val="0"/>
                </a:spcAft>
                <a:defRPr/>
              </a:pPr>
              <a:t>5</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138" y="76200"/>
            <a:ext cx="8628062"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9CED9A7A-AFD1-4C19-B69C-928F55A57218}"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4" name="Slide Number Placeholder 3"/>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0E0B00EB-4D42-4CC6-A0C4-3C8E41C6D86A}" type="slidenum">
              <a:rPr lang="en-US" sz="1200">
                <a:solidFill>
                  <a:schemeClr val="tx1">
                    <a:tint val="75000"/>
                  </a:schemeClr>
                </a:solidFill>
                <a:effectLst/>
                <a:latin typeface="+mn-lt"/>
              </a:rPr>
              <a:pPr fontAlgn="auto">
                <a:spcBef>
                  <a:spcPts val="0"/>
                </a:spcBef>
                <a:spcAft>
                  <a:spcPts val="0"/>
                </a:spcAft>
                <a:defRPr/>
              </a:pPr>
              <a:t>6</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938" y="381000"/>
            <a:ext cx="887412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4D0CE718-D2AC-4704-AD86-A9A1EEAD543B}"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4" name="Slide Number Placeholder 3"/>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94840F92-CC86-4489-9196-CFEB4903BD98}" type="slidenum">
              <a:rPr lang="en-US" sz="1200">
                <a:solidFill>
                  <a:schemeClr val="tx1">
                    <a:tint val="75000"/>
                  </a:schemeClr>
                </a:solidFill>
                <a:effectLst/>
                <a:latin typeface="+mn-lt"/>
              </a:rPr>
              <a:pPr fontAlgn="auto">
                <a:spcBef>
                  <a:spcPts val="0"/>
                </a:spcBef>
                <a:spcAft>
                  <a:spcPts val="0"/>
                </a:spcAft>
                <a:defRPr/>
              </a:pPr>
              <a:t>7</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38" y="152400"/>
            <a:ext cx="8475662" cy="655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85A6F6AE-77F7-4A1D-A484-6403D5C01ADE}"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4" name="Slide Number Placeholder 3"/>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B75748F1-6CCD-4F4A-B94D-3399F06A9361}" type="slidenum">
              <a:rPr lang="en-US" sz="1200">
                <a:solidFill>
                  <a:schemeClr val="tx1">
                    <a:tint val="75000"/>
                  </a:schemeClr>
                </a:solidFill>
                <a:effectLst/>
                <a:latin typeface="+mn-lt"/>
              </a:rPr>
              <a:pPr fontAlgn="auto">
                <a:spcBef>
                  <a:spcPts val="0"/>
                </a:spcBef>
                <a:spcAft>
                  <a:spcPts val="0"/>
                </a:spcAft>
                <a:defRPr/>
              </a:pPr>
              <a:t>8</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ISER January 2013</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i="1" dirty="0" smtClean="0"/>
              <a:t>“What can the state do to avoid a major fiscal and economic crisis? </a:t>
            </a:r>
            <a:r>
              <a:rPr lang="en-US" b="1" i="1" dirty="0" smtClean="0"/>
              <a:t>The answer is to save more and restrict the rate of spending growth</a:t>
            </a:r>
            <a:r>
              <a:rPr lang="en-US" i="1" dirty="0" smtClean="0"/>
              <a:t>. … </a:t>
            </a:r>
            <a:r>
              <a:rPr lang="en-US" b="1" i="1" dirty="0" smtClean="0"/>
              <a:t>the state needs to sharply step up its savings rate, starting now</a:t>
            </a:r>
            <a:r>
              <a:rPr lang="en-US" i="1" dirty="0" smtClean="0"/>
              <a:t>.”</a:t>
            </a:r>
          </a:p>
          <a:p>
            <a:pPr marL="0" indent="0">
              <a:buNone/>
            </a:pPr>
            <a:endParaRPr lang="en-US" i="1" dirty="0" smtClean="0"/>
          </a:p>
          <a:p>
            <a:pPr marL="0" indent="0">
              <a:buNone/>
            </a:pPr>
            <a:r>
              <a:rPr lang="en-US" b="1" i="1" dirty="0" smtClean="0"/>
              <a:t>“In fiscal year 2014, Alaska’s state government can afford to spend about $5.5 billion.”</a:t>
            </a:r>
          </a:p>
        </p:txBody>
      </p:sp>
    </p:spTree>
    <p:extLst>
      <p:ext uri="{BB962C8B-B14F-4D97-AF65-F5344CB8AC3E}">
        <p14:creationId xmlns:p14="http://schemas.microsoft.com/office/powerpoint/2010/main" val="1723561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98463"/>
            <a:ext cx="8915400" cy="363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2"/>
          <p:cNvSpPr txBox="1">
            <a:spLocks noChangeArrowheads="1"/>
          </p:cNvSpPr>
          <p:nvPr/>
        </p:nvSpPr>
        <p:spPr bwMode="auto">
          <a:xfrm>
            <a:off x="492125" y="4635589"/>
            <a:ext cx="830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en-US" sz="2400" dirty="0" smtClean="0">
                <a:latin typeface="Calibri" pitchFamily="34" charset="0"/>
              </a:rPr>
              <a:t>“</a:t>
            </a:r>
            <a:r>
              <a:rPr lang="en-US" sz="2400" b="1" i="1" dirty="0" smtClean="0">
                <a:latin typeface="Calibri" pitchFamily="34" charset="0"/>
              </a:rPr>
              <a:t>All </a:t>
            </a:r>
            <a:r>
              <a:rPr lang="en-US" sz="2400" b="1" i="1" dirty="0">
                <a:latin typeface="Calibri" pitchFamily="34" charset="0"/>
              </a:rPr>
              <a:t>revenues above the sustainable spending level of $5.5 billion—including Permanent Fund income except the share funding the dividend—would be channeled into savings</a:t>
            </a:r>
            <a:r>
              <a:rPr lang="en-US" sz="2400" dirty="0">
                <a:latin typeface="Calibri" pitchFamily="34" charset="0"/>
              </a:rPr>
              <a:t>.”</a:t>
            </a:r>
          </a:p>
        </p:txBody>
      </p:sp>
      <p:sp>
        <p:nvSpPr>
          <p:cNvPr id="4" name="Date Placeholder 3"/>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48B0075A-1B4A-4B97-AA42-FC59A2B3C860}"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5" name="Slide Number Placeholder 4"/>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206EF0C7-BBAF-4822-AA3F-6F10ABFA6EB6}" type="slidenum">
              <a:rPr lang="en-US" sz="1200">
                <a:solidFill>
                  <a:schemeClr val="tx1">
                    <a:tint val="75000"/>
                  </a:schemeClr>
                </a:solidFill>
                <a:effectLst/>
                <a:latin typeface="+mn-lt"/>
              </a:rPr>
              <a:pPr fontAlgn="auto">
                <a:spcBef>
                  <a:spcPts val="0"/>
                </a:spcBef>
                <a:spcAft>
                  <a:spcPts val="0"/>
                </a:spcAft>
                <a:defRPr/>
              </a:pPr>
              <a:t>10</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442913"/>
            <a:ext cx="8991600"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3"/>
          <p:cNvSpPr txBox="1">
            <a:spLocks noChangeArrowheads="1"/>
          </p:cNvSpPr>
          <p:nvPr/>
        </p:nvSpPr>
        <p:spPr bwMode="auto">
          <a:xfrm>
            <a:off x="838200" y="4267200"/>
            <a:ext cx="75438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en-US" sz="2400">
                <a:latin typeface="Calibri" pitchFamily="34" charset="0"/>
              </a:rPr>
              <a:t>“On this sustainable path the combined earnings of all the financial assets … would initially all be reinvested, except the amount set aside to pay the Permanent Fund dividend ….  The financial assets would gradually become the most important source of revenues for the General Fund ….”</a:t>
            </a:r>
          </a:p>
        </p:txBody>
      </p:sp>
      <p:sp>
        <p:nvSpPr>
          <p:cNvPr id="5" name="Date Placeholder 4"/>
          <p:cNvSpPr>
            <a:spLocks noGrp="1"/>
          </p:cNvSpPr>
          <p:nvPr>
            <p:ph type="dt" sz="quarter" idx="10"/>
          </p:nvPr>
        </p:nvSpPr>
        <p:spPr>
          <a:xfrm>
            <a:off x="457200" y="6356350"/>
            <a:ext cx="2133600" cy="365125"/>
          </a:xfrm>
        </p:spPr>
        <p:txBody>
          <a:bodyPr rtlCol="0" anchor="ctr"/>
          <a:lstStyle/>
          <a:p>
            <a:pPr fontAlgn="auto">
              <a:spcBef>
                <a:spcPts val="0"/>
              </a:spcBef>
              <a:spcAft>
                <a:spcPts val="0"/>
              </a:spcAft>
              <a:defRPr/>
            </a:pPr>
            <a:fld id="{0998ECB0-044D-4C75-AE41-B17BF5972982}"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6" name="Slide Number Placeholder 5"/>
          <p:cNvSpPr>
            <a:spLocks noGrp="1"/>
          </p:cNvSpPr>
          <p:nvPr>
            <p:ph type="sldNum" sz="quarter" idx="12"/>
          </p:nvPr>
        </p:nvSpPr>
        <p:spPr>
          <a:xfrm>
            <a:off x="6553200" y="6356350"/>
            <a:ext cx="2133600" cy="365125"/>
          </a:xfrm>
        </p:spPr>
        <p:txBody>
          <a:bodyPr rtlCol="0" anchor="ctr"/>
          <a:lstStyle/>
          <a:p>
            <a:pPr fontAlgn="auto">
              <a:spcBef>
                <a:spcPts val="0"/>
              </a:spcBef>
              <a:spcAft>
                <a:spcPts val="0"/>
              </a:spcAft>
              <a:defRPr/>
            </a:pPr>
            <a:fld id="{E02F8545-6DDC-424F-BAC4-0C15B5535343}" type="slidenum">
              <a:rPr lang="en-US" sz="1200">
                <a:solidFill>
                  <a:schemeClr val="tx1">
                    <a:tint val="75000"/>
                  </a:schemeClr>
                </a:solidFill>
                <a:effectLst/>
                <a:latin typeface="+mn-lt"/>
              </a:rPr>
              <a:pPr fontAlgn="auto">
                <a:spcBef>
                  <a:spcPts val="0"/>
                </a:spcBef>
                <a:spcAft>
                  <a:spcPts val="0"/>
                </a:spcAft>
                <a:defRPr/>
              </a:pPr>
              <a:t>11</a:t>
            </a:fld>
            <a:endParaRPr lang="en-US" sz="1200">
              <a:solidFill>
                <a:schemeClr val="tx1">
                  <a:tint val="75000"/>
                </a:schemeClr>
              </a:solidFill>
              <a:effectLst/>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It won’t be easy …</a:t>
            </a:r>
            <a:endParaRPr lang="en-US" dirty="0"/>
          </a:p>
        </p:txBody>
      </p:sp>
      <p:sp>
        <p:nvSpPr>
          <p:cNvPr id="13" name="Text Placeholder 12"/>
          <p:cNvSpPr>
            <a:spLocks noGrp="1"/>
          </p:cNvSpPr>
          <p:nvPr>
            <p:ph type="body" idx="1"/>
          </p:nvPr>
        </p:nvSpPr>
        <p:spPr>
          <a:xfrm>
            <a:off x="381000" y="1981200"/>
            <a:ext cx="4040188" cy="944562"/>
          </a:xfrm>
        </p:spPr>
        <p:txBody>
          <a:bodyPr/>
          <a:lstStyle/>
          <a:p>
            <a:pPr algn="ctr"/>
            <a:r>
              <a:rPr lang="en-US" dirty="0" smtClean="0"/>
              <a:t>Governor’s </a:t>
            </a:r>
          </a:p>
          <a:p>
            <a:pPr algn="ctr"/>
            <a:r>
              <a:rPr lang="en-US" dirty="0" smtClean="0"/>
              <a:t>Proposed Budget</a:t>
            </a:r>
            <a:endParaRPr lang="en-US" dirty="0"/>
          </a:p>
        </p:txBody>
      </p:sp>
      <p:graphicFrame>
        <p:nvGraphicFramePr>
          <p:cNvPr id="10" name="Content Placeholder 9"/>
          <p:cNvGraphicFramePr>
            <a:graphicFrameLocks noGrp="1"/>
          </p:cNvGraphicFramePr>
          <p:nvPr>
            <p:ph sz="half" idx="2"/>
            <p:extLst>
              <p:ext uri="{D42A27DB-BD31-4B8C-83A1-F6EECF244321}">
                <p14:modId xmlns:p14="http://schemas.microsoft.com/office/powerpoint/2010/main" val="3043817077"/>
              </p:ext>
            </p:extLst>
          </p:nvPr>
        </p:nvGraphicFramePr>
        <p:xfrm>
          <a:off x="457200" y="3124200"/>
          <a:ext cx="4039501" cy="3200400"/>
        </p:xfrm>
        <a:graphic>
          <a:graphicData uri="http://schemas.openxmlformats.org/drawingml/2006/table">
            <a:tbl>
              <a:tblPr firstRow="1" bandRow="1">
                <a:tableStyleId>{5C22544A-7EE6-4342-B048-85BDC9FD1C3A}</a:tableStyleId>
              </a:tblPr>
              <a:tblGrid>
                <a:gridCol w="1279679"/>
                <a:gridCol w="2759822"/>
              </a:tblGrid>
              <a:tr h="990600">
                <a:tc>
                  <a:txBody>
                    <a:bodyPr/>
                    <a:lstStyle/>
                    <a:p>
                      <a:r>
                        <a:rPr lang="en-US" sz="2400" dirty="0" smtClean="0"/>
                        <a:t>$6.5</a:t>
                      </a:r>
                      <a:r>
                        <a:rPr lang="en-US" sz="2400" baseline="0" dirty="0" smtClean="0"/>
                        <a:t> </a:t>
                      </a:r>
                      <a:r>
                        <a:rPr lang="en-US" sz="2400" dirty="0" smtClean="0"/>
                        <a:t>B</a:t>
                      </a:r>
                      <a:endParaRPr lang="en-US" sz="2400" dirty="0"/>
                    </a:p>
                  </a:txBody>
                  <a:tcPr marL="98859" marR="98859">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6D6D6D"/>
                    </a:solidFill>
                  </a:tcPr>
                </a:tc>
                <a:tc>
                  <a:txBody>
                    <a:bodyPr/>
                    <a:lstStyle/>
                    <a:p>
                      <a:r>
                        <a:rPr lang="en-US" sz="2200" dirty="0" smtClean="0"/>
                        <a:t>Proposed </a:t>
                      </a:r>
                      <a:r>
                        <a:rPr lang="en-US" sz="2200" dirty="0" smtClean="0"/>
                        <a:t>FY2014</a:t>
                      </a:r>
                      <a:r>
                        <a:rPr lang="en-US" sz="2200" baseline="0" dirty="0" smtClean="0"/>
                        <a:t> </a:t>
                      </a:r>
                      <a:r>
                        <a:rPr lang="en-US" sz="2200" baseline="0" dirty="0" smtClean="0"/>
                        <a:t>Budget</a:t>
                      </a:r>
                      <a:endParaRPr lang="en-US" sz="2200" dirty="0" smtClean="0"/>
                    </a:p>
                  </a:txBody>
                  <a:tcPr marL="98859" marR="98859">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6D6D6D"/>
                    </a:solidFill>
                  </a:tcPr>
                </a:tc>
              </a:tr>
              <a:tr h="1143000">
                <a:tc>
                  <a:txBody>
                    <a:bodyPr/>
                    <a:lstStyle/>
                    <a:p>
                      <a:r>
                        <a:rPr lang="en-US" sz="2400" b="1" dirty="0" smtClean="0">
                          <a:solidFill>
                            <a:schemeClr val="tx1"/>
                          </a:solidFill>
                        </a:rPr>
                        <a:t>+ .5 </a:t>
                      </a:r>
                      <a:r>
                        <a:rPr lang="en-US" sz="2400" b="1" baseline="0" dirty="0" smtClean="0">
                          <a:solidFill>
                            <a:schemeClr val="tx1"/>
                          </a:solidFill>
                        </a:rPr>
                        <a:t>B</a:t>
                      </a:r>
                      <a:endParaRPr lang="en-US" sz="2400" b="1" dirty="0">
                        <a:solidFill>
                          <a:schemeClr val="tx1"/>
                        </a:solidFill>
                      </a:endParaRPr>
                    </a:p>
                  </a:txBody>
                  <a:tcPr marL="98859" marR="98859">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6D6D6D"/>
                    </a:solidFill>
                  </a:tcPr>
                </a:tc>
                <a:tc>
                  <a:txBody>
                    <a:bodyPr/>
                    <a:lstStyle/>
                    <a:p>
                      <a:r>
                        <a:rPr lang="en-US" sz="2200" b="1" dirty="0" smtClean="0">
                          <a:solidFill>
                            <a:schemeClr val="tx1"/>
                          </a:solidFill>
                        </a:rPr>
                        <a:t>“Legislative Priorities”</a:t>
                      </a:r>
                      <a:endParaRPr lang="en-US" sz="2200" b="1" dirty="0">
                        <a:solidFill>
                          <a:schemeClr val="tx1"/>
                        </a:solidFill>
                      </a:endParaRPr>
                    </a:p>
                  </a:txBody>
                  <a:tcPr marL="98859" marR="98859">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6D6D6D"/>
                    </a:solidFill>
                  </a:tcPr>
                </a:tc>
              </a:tr>
              <a:tr h="1066800">
                <a:tc>
                  <a:txBody>
                    <a:bodyPr/>
                    <a:lstStyle/>
                    <a:p>
                      <a:r>
                        <a:rPr lang="en-US" sz="2400" b="1" dirty="0" smtClean="0">
                          <a:solidFill>
                            <a:schemeClr val="tx1"/>
                          </a:solidFill>
                        </a:rPr>
                        <a:t>$</a:t>
                      </a:r>
                      <a:r>
                        <a:rPr lang="en-US" sz="2400" b="1" baseline="0" dirty="0" smtClean="0">
                          <a:solidFill>
                            <a:schemeClr val="tx1"/>
                          </a:solidFill>
                        </a:rPr>
                        <a:t> </a:t>
                      </a:r>
                      <a:r>
                        <a:rPr lang="en-US" sz="2400" b="1" dirty="0" smtClean="0">
                          <a:solidFill>
                            <a:schemeClr val="tx1"/>
                          </a:solidFill>
                        </a:rPr>
                        <a:t>0</a:t>
                      </a:r>
                      <a:endParaRPr lang="en-US" sz="2400" b="1" dirty="0">
                        <a:solidFill>
                          <a:schemeClr val="tx1"/>
                        </a:solidFill>
                      </a:endParaRPr>
                    </a:p>
                  </a:txBody>
                  <a:tcPr marL="98859" marR="98859" anchor="ct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lumMod val="50000"/>
                      </a:schemeClr>
                    </a:solidFill>
                  </a:tcPr>
                </a:tc>
                <a:tc>
                  <a:txBody>
                    <a:bodyPr/>
                    <a:lstStyle/>
                    <a:p>
                      <a:r>
                        <a:rPr lang="en-US" sz="2200" b="1" dirty="0" smtClean="0">
                          <a:solidFill>
                            <a:schemeClr val="tx1"/>
                          </a:solidFill>
                        </a:rPr>
                        <a:t>Savings</a:t>
                      </a:r>
                      <a:endParaRPr lang="en-US" sz="2200" b="1" dirty="0">
                        <a:solidFill>
                          <a:schemeClr val="tx1"/>
                        </a:solidFill>
                      </a:endParaRPr>
                    </a:p>
                  </a:txBody>
                  <a:tcPr marL="98859" marR="98859" anchor="ct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lumMod val="50000"/>
                      </a:schemeClr>
                    </a:solidFill>
                  </a:tcPr>
                </a:tc>
              </a:tr>
            </a:tbl>
          </a:graphicData>
        </a:graphic>
      </p:graphicFrame>
      <p:sp>
        <p:nvSpPr>
          <p:cNvPr id="14" name="Text Placeholder 13"/>
          <p:cNvSpPr>
            <a:spLocks noGrp="1"/>
          </p:cNvSpPr>
          <p:nvPr>
            <p:ph type="body" sz="quarter" idx="3"/>
          </p:nvPr>
        </p:nvSpPr>
        <p:spPr>
          <a:xfrm>
            <a:off x="4648200" y="2286000"/>
            <a:ext cx="4041775" cy="639762"/>
          </a:xfrm>
        </p:spPr>
        <p:txBody>
          <a:bodyPr/>
          <a:lstStyle/>
          <a:p>
            <a:pPr algn="ctr"/>
            <a:r>
              <a:rPr lang="en-US" dirty="0" smtClean="0"/>
              <a:t>ISER Calculated Budget</a:t>
            </a:r>
            <a:endParaRPr lang="en-US" dirty="0"/>
          </a:p>
        </p:txBody>
      </p:sp>
      <p:graphicFrame>
        <p:nvGraphicFramePr>
          <p:cNvPr id="12" name="Content Placeholder 11"/>
          <p:cNvGraphicFramePr>
            <a:graphicFrameLocks noGrp="1"/>
          </p:cNvGraphicFramePr>
          <p:nvPr>
            <p:ph sz="quarter" idx="4"/>
            <p:extLst>
              <p:ext uri="{D42A27DB-BD31-4B8C-83A1-F6EECF244321}">
                <p14:modId xmlns:p14="http://schemas.microsoft.com/office/powerpoint/2010/main" val="3311682372"/>
              </p:ext>
            </p:extLst>
          </p:nvPr>
        </p:nvGraphicFramePr>
        <p:xfrm>
          <a:off x="4648200" y="3124200"/>
          <a:ext cx="4041775" cy="3200400"/>
        </p:xfrm>
        <a:graphic>
          <a:graphicData uri="http://schemas.openxmlformats.org/drawingml/2006/table">
            <a:tbl>
              <a:tblPr firstRow="1" bandRow="1">
                <a:tableStyleId>{5C22544A-7EE6-4342-B048-85BDC9FD1C3A}</a:tableStyleId>
              </a:tblPr>
              <a:tblGrid>
                <a:gridCol w="1416705"/>
                <a:gridCol w="2625070"/>
              </a:tblGrid>
              <a:tr h="2133600">
                <a:tc>
                  <a:txBody>
                    <a:bodyPr/>
                    <a:lstStyle/>
                    <a:p>
                      <a:r>
                        <a:rPr lang="en-US" sz="2400" dirty="0" smtClean="0"/>
                        <a:t>$5.5</a:t>
                      </a:r>
                      <a:r>
                        <a:rPr lang="en-US" sz="2400" baseline="0" dirty="0" smtClean="0"/>
                        <a:t> B</a:t>
                      </a:r>
                      <a:endParaRPr lang="en-US" sz="2400" dirty="0"/>
                    </a:p>
                    <a:p>
                      <a:r>
                        <a:rPr lang="en-US" sz="2400" dirty="0" smtClean="0"/>
                        <a:t>   </a:t>
                      </a:r>
                      <a:endParaRPr lang="en-US" sz="2400" dirty="0"/>
                    </a:p>
                  </a:txBody>
                  <a:tcPr marL="100003" marR="100003" anchor="ctr">
                    <a:lnB w="57150" cap="flat" cmpd="sng" algn="ctr">
                      <a:solidFill>
                        <a:schemeClr val="tx1"/>
                      </a:solidFill>
                      <a:prstDash val="solid"/>
                      <a:round/>
                      <a:headEnd type="none" w="med" len="med"/>
                      <a:tailEnd type="none" w="med" len="med"/>
                    </a:lnB>
                    <a:solidFill>
                      <a:schemeClr val="tx1">
                        <a:lumMod val="50000"/>
                      </a:schemeClr>
                    </a:solidFill>
                  </a:tcPr>
                </a:tc>
                <a:tc>
                  <a:txBody>
                    <a:bodyPr/>
                    <a:lstStyle/>
                    <a:p>
                      <a:r>
                        <a:rPr lang="en-US" sz="2200" dirty="0" smtClean="0"/>
                        <a:t>ISER Calculated</a:t>
                      </a:r>
                      <a:r>
                        <a:rPr lang="en-US" sz="2200" baseline="0" dirty="0" smtClean="0"/>
                        <a:t> FY2014 Spend</a:t>
                      </a:r>
                      <a:endParaRPr lang="en-US" sz="2200" dirty="0"/>
                    </a:p>
                  </a:txBody>
                  <a:tcPr marL="100003" marR="100003" anchor="ctr">
                    <a:lnB w="57150" cap="flat" cmpd="sng" algn="ctr">
                      <a:solidFill>
                        <a:schemeClr val="tx1"/>
                      </a:solidFill>
                      <a:prstDash val="solid"/>
                      <a:round/>
                      <a:headEnd type="none" w="med" len="med"/>
                      <a:tailEnd type="none" w="med" len="med"/>
                    </a:lnB>
                    <a:solidFill>
                      <a:schemeClr val="tx1">
                        <a:lumMod val="50000"/>
                      </a:schemeClr>
                    </a:solidFill>
                  </a:tcPr>
                </a:tc>
              </a:tr>
              <a:tr h="1066800">
                <a:tc>
                  <a:txBody>
                    <a:bodyPr/>
                    <a:lstStyle/>
                    <a:p>
                      <a:r>
                        <a:rPr lang="en-US" sz="2400" b="1" dirty="0" smtClean="0">
                          <a:solidFill>
                            <a:schemeClr val="tx1"/>
                          </a:solidFill>
                        </a:rPr>
                        <a:t>$1.5 B</a:t>
                      </a:r>
                      <a:endParaRPr lang="en-US" sz="2400" b="1" dirty="0">
                        <a:solidFill>
                          <a:schemeClr val="tx1"/>
                        </a:solidFill>
                      </a:endParaRPr>
                    </a:p>
                  </a:txBody>
                  <a:tcPr marL="100003" marR="100003" anchor="ct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lumMod val="50000"/>
                      </a:schemeClr>
                    </a:solidFill>
                  </a:tcPr>
                </a:tc>
                <a:tc>
                  <a:txBody>
                    <a:bodyPr/>
                    <a:lstStyle/>
                    <a:p>
                      <a:r>
                        <a:rPr lang="en-US" sz="2200" b="1" dirty="0" smtClean="0">
                          <a:solidFill>
                            <a:schemeClr val="tx1"/>
                          </a:solidFill>
                        </a:rPr>
                        <a:t>Savings</a:t>
                      </a:r>
                      <a:endParaRPr lang="en-US" sz="2200" b="1" dirty="0">
                        <a:solidFill>
                          <a:schemeClr val="tx1"/>
                        </a:solidFill>
                      </a:endParaRPr>
                    </a:p>
                  </a:txBody>
                  <a:tcPr marL="100003" marR="100003" anchor="ct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lumMod val="50000"/>
                      </a:schemeClr>
                    </a:solidFill>
                  </a:tcPr>
                </a:tc>
              </a:tr>
            </a:tbl>
          </a:graphicData>
        </a:graphic>
      </p:graphicFrame>
    </p:spTree>
    <p:extLst>
      <p:ext uri="{BB962C8B-B14F-4D97-AF65-F5344CB8AC3E}">
        <p14:creationId xmlns:p14="http://schemas.microsoft.com/office/powerpoint/2010/main" val="1494108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defRPr/>
            </a:pPr>
            <a:r>
              <a:rPr lang="en-US" dirty="0" smtClean="0"/>
              <a:t>But it is necessary …</a:t>
            </a:r>
            <a:endParaRPr lang="en-US" dirty="0" smtClean="0"/>
          </a:p>
        </p:txBody>
      </p:sp>
      <p:sp>
        <p:nvSpPr>
          <p:cNvPr id="15362" name="Content Placeholder 2"/>
          <p:cNvSpPr>
            <a:spLocks noGrp="1"/>
          </p:cNvSpPr>
          <p:nvPr>
            <p:ph sz="half" idx="1"/>
          </p:nvPr>
        </p:nvSpPr>
        <p:spPr>
          <a:xfrm>
            <a:off x="4648200" y="1981200"/>
            <a:ext cx="4152900" cy="2057400"/>
          </a:xfrm>
        </p:spPr>
        <p:txBody>
          <a:bodyPr>
            <a:normAutofit fontScale="85000" lnSpcReduction="20000"/>
          </a:bodyPr>
          <a:lstStyle/>
          <a:p>
            <a:pPr eaLnBrk="1" hangingPunct="1">
              <a:defRPr/>
            </a:pPr>
            <a:r>
              <a:rPr lang="en-US" dirty="0" smtClean="0"/>
              <a:t>The </a:t>
            </a:r>
            <a:r>
              <a:rPr lang="en-US" dirty="0" smtClean="0"/>
              <a:t>risk of instability </a:t>
            </a:r>
            <a:r>
              <a:rPr lang="en-US" dirty="0" smtClean="0"/>
              <a:t>undermines long-term </a:t>
            </a:r>
            <a:r>
              <a:rPr lang="en-US" dirty="0" smtClean="0"/>
              <a:t>investment</a:t>
            </a:r>
          </a:p>
          <a:p>
            <a:pPr lvl="1" eaLnBrk="1" hangingPunct="1">
              <a:defRPr/>
            </a:pPr>
            <a:r>
              <a:rPr lang="en-US" i="1" dirty="0" smtClean="0"/>
              <a:t>Who wants to invest in an uncertain </a:t>
            </a:r>
            <a:r>
              <a:rPr lang="en-US" i="1" dirty="0" smtClean="0"/>
              <a:t>fiscal climate (creating an uncertain tax structure)</a:t>
            </a:r>
            <a:endParaRPr lang="en-US" i="1" dirty="0" smtClean="0"/>
          </a:p>
        </p:txBody>
      </p:sp>
      <p:pic>
        <p:nvPicPr>
          <p:cNvPr id="3" name="Content Placeholder 2"/>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143000" y="2057400"/>
            <a:ext cx="3352800" cy="1830091"/>
          </a:xfrm>
        </p:spPr>
      </p:pic>
      <p:sp>
        <p:nvSpPr>
          <p:cNvPr id="4" name="Date Placeholder 3"/>
          <p:cNvSpPr>
            <a:spLocks noGrp="1"/>
          </p:cNvSpPr>
          <p:nvPr>
            <p:ph type="dt" sz="half" idx="10"/>
          </p:nvPr>
        </p:nvSpPr>
        <p:spPr/>
        <p:txBody>
          <a:bodyPr rtlCol="0" anchor="ctr"/>
          <a:lstStyle/>
          <a:p>
            <a:pPr fontAlgn="auto">
              <a:spcBef>
                <a:spcPts val="0"/>
              </a:spcBef>
              <a:spcAft>
                <a:spcPts val="0"/>
              </a:spcAft>
              <a:defRPr/>
            </a:pPr>
            <a:fld id="{CE357E98-969E-424A-AC04-0286FFC626C7}" type="datetime4">
              <a:rPr lang="en-US" sz="1200">
                <a:solidFill>
                  <a:schemeClr val="tx1">
                    <a:tint val="75000"/>
                  </a:schemeClr>
                </a:solidFill>
                <a:effectLst/>
                <a:latin typeface="+mn-lt"/>
              </a:rPr>
              <a:pPr fontAlgn="auto">
                <a:spcBef>
                  <a:spcPts val="0"/>
                </a:spcBef>
                <a:spcAft>
                  <a:spcPts val="0"/>
                </a:spcAft>
                <a:defRPr/>
              </a:pPr>
              <a:t>January 10, 2013</a:t>
            </a:fld>
            <a:endParaRPr lang="en-US" sz="1200">
              <a:solidFill>
                <a:schemeClr val="tx1">
                  <a:tint val="75000"/>
                </a:schemeClr>
              </a:solidFill>
              <a:effectLst/>
              <a:latin typeface="+mn-lt"/>
            </a:endParaRPr>
          </a:p>
        </p:txBody>
      </p:sp>
      <p:sp>
        <p:nvSpPr>
          <p:cNvPr id="5" name="Slide Number Placeholder 4"/>
          <p:cNvSpPr>
            <a:spLocks noGrp="1"/>
          </p:cNvSpPr>
          <p:nvPr>
            <p:ph type="sldNum" sz="quarter" idx="12"/>
          </p:nvPr>
        </p:nvSpPr>
        <p:spPr/>
        <p:txBody>
          <a:bodyPr rtlCol="0" anchor="ctr"/>
          <a:lstStyle/>
          <a:p>
            <a:pPr fontAlgn="auto">
              <a:spcBef>
                <a:spcPts val="0"/>
              </a:spcBef>
              <a:spcAft>
                <a:spcPts val="0"/>
              </a:spcAft>
              <a:defRPr/>
            </a:pPr>
            <a:fld id="{0768D112-869C-49BE-8911-B9965D90D324}" type="slidenum">
              <a:rPr lang="en-US" sz="1200">
                <a:solidFill>
                  <a:schemeClr val="tx1">
                    <a:tint val="75000"/>
                  </a:schemeClr>
                </a:solidFill>
                <a:effectLst/>
                <a:latin typeface="+mn-lt"/>
              </a:rPr>
              <a:pPr fontAlgn="auto">
                <a:spcBef>
                  <a:spcPts val="0"/>
                </a:spcBef>
                <a:spcAft>
                  <a:spcPts val="0"/>
                </a:spcAft>
                <a:defRPr/>
              </a:pPr>
              <a:t>13</a:t>
            </a:fld>
            <a:endParaRPr lang="en-US" sz="1200">
              <a:solidFill>
                <a:schemeClr val="tx1">
                  <a:tint val="75000"/>
                </a:schemeClr>
              </a:solidFill>
              <a:effectLst/>
              <a:latin typeface="+mn-lt"/>
            </a:endParaRPr>
          </a:p>
        </p:txBody>
      </p:sp>
      <p:sp>
        <p:nvSpPr>
          <p:cNvPr id="6" name="TextBox 5"/>
          <p:cNvSpPr txBox="1"/>
          <p:nvPr/>
        </p:nvSpPr>
        <p:spPr>
          <a:xfrm>
            <a:off x="1219200" y="4495800"/>
            <a:ext cx="7239000" cy="1292662"/>
          </a:xfrm>
          <a:prstGeom prst="rect">
            <a:avLst/>
          </a:prstGeom>
          <a:noFill/>
        </p:spPr>
        <p:txBody>
          <a:bodyPr wrap="square" rtlCol="0">
            <a:spAutoFit/>
          </a:bodyPr>
          <a:lstStyle/>
          <a:p>
            <a:pPr algn="ctr"/>
            <a:r>
              <a:rPr lang="en-US" sz="2600" b="1" i="1" dirty="0" smtClean="0"/>
              <a:t>Adopting a sustainable budget is as important to attracting and maintaining long-term investment as oil reform</a:t>
            </a:r>
            <a:endParaRPr lang="en-US" sz="2600" b="1" i="1" dirty="0"/>
          </a:p>
        </p:txBody>
      </p:sp>
    </p:spTree>
    <p:extLst>
      <p:ext uri="{BB962C8B-B14F-4D97-AF65-F5344CB8AC3E}">
        <p14:creationId xmlns:p14="http://schemas.microsoft.com/office/powerpoint/2010/main" val="3800399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1055</TotalTime>
  <Words>409</Words>
  <Application>Microsoft Office PowerPoint</Application>
  <PresentationFormat>On-screen Show (4:3)</PresentationFormat>
  <Paragraphs>60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Tahoma</vt:lpstr>
      <vt:lpstr>Arial</vt:lpstr>
      <vt:lpstr>Wingdings</vt:lpstr>
      <vt:lpstr>Calibri</vt:lpstr>
      <vt:lpstr>Shimmer</vt:lpstr>
      <vt:lpstr>The Need for a  Sustainable Budget</vt:lpstr>
      <vt:lpstr>Key Points</vt:lpstr>
      <vt:lpstr>ISER January 2013</vt:lpstr>
      <vt:lpstr>PowerPoint Presentation</vt:lpstr>
      <vt:lpstr>PowerPoint Presentation</vt:lpstr>
      <vt:lpstr>PowerPoint Presentation</vt:lpstr>
      <vt:lpstr>PowerPoint Presentation</vt:lpstr>
      <vt:lpstr>PowerPoint Presentation</vt:lpstr>
      <vt:lpstr>ISER January 2013</vt:lpstr>
      <vt:lpstr>PowerPoint Presentation</vt:lpstr>
      <vt:lpstr>PowerPoint Presentation</vt:lpstr>
      <vt:lpstr>It won’t be easy …</vt:lpstr>
      <vt:lpstr>But it is necessary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BGK Laptop</dc:creator>
  <cp:lastModifiedBy>BGK Laptop</cp:lastModifiedBy>
  <cp:revision>32</cp:revision>
  <dcterms:created xsi:type="dcterms:W3CDTF">2013-01-09T13:27:00Z</dcterms:created>
  <dcterms:modified xsi:type="dcterms:W3CDTF">2013-01-11T00:49:54Z</dcterms:modified>
</cp:coreProperties>
</file>