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63" r:id="rId6"/>
    <p:sldId id="259" r:id="rId7"/>
    <p:sldId id="265" r:id="rId8"/>
    <p:sldId id="264" r:id="rId9"/>
    <p:sldId id="261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88D16-4783-48E0-A558-3CE0019F42EF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5FD2F-B961-444A-81B6-DF5D9248D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5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Dec. 3,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/>
            </a:lvl1pPr>
          </a:lstStyle>
          <a:p>
            <a:fld id="{698954E4-C23C-4567-A83B-07947DC481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Dec. 3,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 b="1"/>
            </a:lvl1pPr>
          </a:lstStyle>
          <a:p>
            <a:fld id="{698954E4-C23C-4567-A83B-07947DC481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1447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Dec. 3,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00" y="18288"/>
            <a:ext cx="53340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 i="1">
                <a:solidFill>
                  <a:srgbClr val="FFFFFF"/>
                </a:solidFill>
                <a:latin typeface="Garamond" pitchFamily="18" charset="0"/>
              </a:defRPr>
            </a:lvl1pPr>
          </a:lstStyle>
          <a:p>
            <a:r>
              <a:rPr lang="en-US" smtClean="0"/>
              <a:t>Perkins Coie, LLP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fld id="{698954E4-C23C-4567-A83B-07947DC481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831975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Alaska OCS Development</a:t>
            </a:r>
            <a:r>
              <a:rPr lang="en-US" sz="4000" dirty="0" smtClean="0"/>
              <a:t>: </a:t>
            </a:r>
            <a:br>
              <a:rPr lang="en-US" sz="4000" dirty="0" smtClean="0"/>
            </a:br>
            <a:r>
              <a:rPr lang="en-US" sz="4000" dirty="0" smtClean="0"/>
              <a:t>What’s next from the perspective of investors?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886200"/>
            <a:ext cx="6096000" cy="23622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en-US" sz="2800" i="1" dirty="0" smtClean="0"/>
              <a:t>Bradford G. Keithley</a:t>
            </a:r>
          </a:p>
          <a:p>
            <a:pPr algn="r">
              <a:spcBef>
                <a:spcPts val="0"/>
              </a:spcBef>
            </a:pPr>
            <a:r>
              <a:rPr lang="en-US" sz="2400" i="1" dirty="0" smtClean="0"/>
              <a:t>Perkins Coie LLP</a:t>
            </a:r>
          </a:p>
          <a:p>
            <a:pPr algn="r">
              <a:spcBef>
                <a:spcPts val="0"/>
              </a:spcBef>
            </a:pPr>
            <a:r>
              <a:rPr lang="en-US" sz="2400" i="1" dirty="0" smtClean="0"/>
              <a:t>Anchorage, Alaska </a:t>
            </a:r>
            <a:r>
              <a:rPr lang="en-US" sz="2400" i="1" dirty="0" smtClean="0"/>
              <a:t>&amp; Washington</a:t>
            </a:r>
            <a:r>
              <a:rPr lang="en-US" sz="2400" i="1" dirty="0" smtClean="0"/>
              <a:t>, D.C.</a:t>
            </a:r>
          </a:p>
          <a:p>
            <a:pPr algn="r">
              <a:spcBef>
                <a:spcPts val="0"/>
              </a:spcBef>
            </a:pPr>
            <a:endParaRPr lang="en-US" sz="2400" i="1" dirty="0" smtClean="0"/>
          </a:p>
          <a:p>
            <a:pPr algn="r">
              <a:spcBef>
                <a:spcPts val="0"/>
              </a:spcBef>
            </a:pPr>
            <a:r>
              <a:rPr lang="en-US" sz="2400" i="1" dirty="0" smtClean="0"/>
              <a:t>Energy in Alaska</a:t>
            </a:r>
            <a:endParaRPr lang="en-US" sz="2400" i="1" dirty="0"/>
          </a:p>
          <a:p>
            <a:pPr algn="r">
              <a:spcBef>
                <a:spcPts val="0"/>
              </a:spcBef>
            </a:pPr>
            <a:r>
              <a:rPr lang="en-US" sz="2400" i="1" dirty="0" smtClean="0"/>
              <a:t>December 3, 2010</a:t>
            </a:r>
          </a:p>
        </p:txBody>
      </p:sp>
    </p:spTree>
    <p:extLst>
      <p:ext uri="{BB962C8B-B14F-4D97-AF65-F5344CB8AC3E}">
        <p14:creationId xmlns:p14="http://schemas.microsoft.com/office/powerpoint/2010/main" val="162750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Where is Alaska OCS development now</a:t>
            </a:r>
          </a:p>
          <a:p>
            <a:r>
              <a:rPr lang="en-US" sz="2800" dirty="0" smtClean="0"/>
              <a:t>What are the next steps in OCS development</a:t>
            </a:r>
          </a:p>
          <a:p>
            <a:r>
              <a:rPr lang="en-US" sz="2800" dirty="0" smtClean="0"/>
              <a:t>What are the issues ahead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2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8001000" cy="6182592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0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development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Prior drilling</a:t>
            </a:r>
          </a:p>
          <a:p>
            <a:pPr lvl="1"/>
            <a:r>
              <a:rPr lang="en-US" dirty="0" smtClean="0"/>
              <a:t>Chukchi:  5 exploration wells in the 1980’s (all capped and abandoned)</a:t>
            </a:r>
          </a:p>
          <a:p>
            <a:pPr lvl="1"/>
            <a:r>
              <a:rPr lang="en-US" dirty="0" smtClean="0"/>
              <a:t>Beaufort:  Approximately 30 exploration wells in the 1980’s &amp; ’90’s (production from man-made islands)</a:t>
            </a:r>
          </a:p>
          <a:p>
            <a:r>
              <a:rPr lang="en-US" dirty="0" smtClean="0"/>
              <a:t>2008 Alaska OCS Lease Sale</a:t>
            </a:r>
          </a:p>
          <a:p>
            <a:pPr lvl="1"/>
            <a:r>
              <a:rPr lang="en-US" dirty="0" smtClean="0"/>
              <a:t>Shell, ConocoPhillips and Statoil primary bidders</a:t>
            </a:r>
          </a:p>
          <a:p>
            <a:r>
              <a:rPr lang="en-US" dirty="0" smtClean="0"/>
              <a:t>Shell’s </a:t>
            </a:r>
            <a:r>
              <a:rPr lang="en-US" i="1" dirty="0" smtClean="0"/>
              <a:t>exploration </a:t>
            </a:r>
            <a:r>
              <a:rPr lang="en-US" dirty="0" smtClean="0"/>
              <a:t>experience this summer</a:t>
            </a:r>
          </a:p>
          <a:p>
            <a:pPr lvl="1"/>
            <a:r>
              <a:rPr lang="en-US" dirty="0" smtClean="0"/>
              <a:t>Accomplishments</a:t>
            </a:r>
          </a:p>
          <a:p>
            <a:pPr lvl="2"/>
            <a:r>
              <a:rPr lang="en-US" dirty="0" smtClean="0"/>
              <a:t>Two top holes drilled (one each in Chukchi and Beaufort)</a:t>
            </a:r>
          </a:p>
          <a:p>
            <a:pPr lvl="2"/>
            <a:r>
              <a:rPr lang="en-US" dirty="0" smtClean="0"/>
              <a:t>Lessons learned (sea ice, whaling, containment vessel)</a:t>
            </a:r>
          </a:p>
          <a:p>
            <a:pPr lvl="1"/>
            <a:r>
              <a:rPr lang="en-US" dirty="0" smtClean="0"/>
              <a:t>What carries over to next year</a:t>
            </a:r>
          </a:p>
          <a:p>
            <a:pPr lvl="2"/>
            <a:r>
              <a:rPr lang="en-US" dirty="0" smtClean="0"/>
              <a:t>Drilling to hydrocarbons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ConocoPhillips (Chukchi)</a:t>
            </a:r>
          </a:p>
          <a:p>
            <a:pPr lvl="1"/>
            <a:r>
              <a:rPr lang="en-US" sz="2400" dirty="0" smtClean="0"/>
              <a:t>Has submitted an exploration plan to BOEM which anticipates exploratory drilling in 2014</a:t>
            </a:r>
          </a:p>
          <a:p>
            <a:pPr lvl="1"/>
            <a:r>
              <a:rPr lang="en-US" sz="2400" dirty="0" smtClean="0"/>
              <a:t>Exploration plan currently under review</a:t>
            </a:r>
          </a:p>
          <a:p>
            <a:r>
              <a:rPr lang="en-US" sz="2800" dirty="0" smtClean="0"/>
              <a:t>Statoil (Chukchi)</a:t>
            </a:r>
          </a:p>
          <a:p>
            <a:pPr lvl="1"/>
            <a:r>
              <a:rPr lang="en-US" sz="2400" dirty="0" smtClean="0"/>
              <a:t>Recently announced deferral </a:t>
            </a:r>
            <a:r>
              <a:rPr lang="en-US" sz="2400" dirty="0"/>
              <a:t>until </a:t>
            </a:r>
            <a:r>
              <a:rPr lang="en-US" sz="2400" dirty="0" smtClean="0"/>
              <a:t>at least 2015 (“We </a:t>
            </a:r>
            <a:r>
              <a:rPr lang="en-US" sz="2400" dirty="0"/>
              <a:t>will not be drilling in 2014, and we have not made a decision to </a:t>
            </a:r>
            <a:r>
              <a:rPr lang="en-US" sz="2400" dirty="0" smtClean="0"/>
              <a:t>drill</a:t>
            </a:r>
            <a:r>
              <a:rPr lang="en-US" sz="2400" dirty="0"/>
              <a:t> … We are obviously watching the process that Shell's going </a:t>
            </a:r>
            <a:r>
              <a:rPr lang="en-US" sz="2400" dirty="0" smtClean="0"/>
              <a:t>through.”)</a:t>
            </a:r>
          </a:p>
          <a:p>
            <a:r>
              <a:rPr lang="en-US" sz="2800" dirty="0" smtClean="0"/>
              <a:t>BP (Beaufort)</a:t>
            </a:r>
          </a:p>
          <a:p>
            <a:pPr lvl="1"/>
            <a:r>
              <a:rPr lang="en-US" sz="2400" dirty="0" smtClean="0"/>
              <a:t>Liberty development deferred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8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If</a:t>
            </a:r>
            <a:r>
              <a:rPr lang="en-US" sz="2800" dirty="0" smtClean="0"/>
              <a:t> exploration identifies commercial quantities</a:t>
            </a:r>
          </a:p>
          <a:p>
            <a:pPr lvl="1"/>
            <a:r>
              <a:rPr lang="en-US" sz="2400" dirty="0" smtClean="0"/>
              <a:t>Development program</a:t>
            </a:r>
          </a:p>
          <a:p>
            <a:pPr lvl="1"/>
            <a:r>
              <a:rPr lang="en-US" sz="2400" dirty="0" smtClean="0"/>
              <a:t>Production facilities</a:t>
            </a:r>
          </a:p>
          <a:p>
            <a:pPr lvl="1"/>
            <a:r>
              <a:rPr lang="en-US" sz="2400" dirty="0" smtClean="0"/>
              <a:t>Transportation facilities</a:t>
            </a:r>
          </a:p>
          <a:p>
            <a:r>
              <a:rPr lang="en-US" sz="2800" dirty="0" smtClean="0"/>
              <a:t>Each step depends on exploration results and will require detailed planning</a:t>
            </a:r>
          </a:p>
          <a:p>
            <a:r>
              <a:rPr lang="en-US" sz="2800" dirty="0" smtClean="0"/>
              <a:t>Each step also requires several permits; each permit – at least the major ones – may be litigated (differs from Norway)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9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steps/New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33" y="1447800"/>
            <a:ext cx="8229600" cy="10667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Pipeline routing</a:t>
            </a:r>
          </a:p>
          <a:p>
            <a:pPr lvl="1"/>
            <a:r>
              <a:rPr lang="en-US" i="1" dirty="0" smtClean="0"/>
              <a:t>If </a:t>
            </a:r>
            <a:r>
              <a:rPr lang="en-US" dirty="0" smtClean="0"/>
              <a:t>exploration identifies commercial quantities</a:t>
            </a:r>
            <a:r>
              <a:rPr lang="en-US" i="1" dirty="0" smtClean="0"/>
              <a:t>, </a:t>
            </a:r>
            <a:r>
              <a:rPr lang="en-US" dirty="0" smtClean="0"/>
              <a:t>pipeline routing will become important (300+ miles Chukchi/TAPS; significant cost issues)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646216"/>
            <a:ext cx="6330867" cy="35337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05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steps/New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Additional acreage:  2012-17 OCS lease sale </a:t>
            </a:r>
          </a:p>
          <a:p>
            <a:pPr lvl="1"/>
            <a:r>
              <a:rPr lang="en-US" sz="2400" dirty="0" smtClean="0"/>
              <a:t>Alaska OCS included, but “targeted approach” in Alaska OCS (compared to </a:t>
            </a:r>
            <a:r>
              <a:rPr lang="en-US" sz="2400" dirty="0" err="1" smtClean="0"/>
              <a:t>areawide</a:t>
            </a:r>
            <a:r>
              <a:rPr lang="en-US" sz="2400" dirty="0" smtClean="0"/>
              <a:t> leasing approach in Gulf of Mexico)</a:t>
            </a:r>
          </a:p>
          <a:p>
            <a:pPr lvl="1"/>
            <a:r>
              <a:rPr lang="en-US" sz="2400" dirty="0" smtClean="0"/>
              <a:t>“Targeted” tracts not yet identified (“maximize the availability of oil and gas resources … while minimizing potential conflicts with environmentally sensitive areas and the native Alaskan communities that rely on the ocean for subsistence use.”)</a:t>
            </a:r>
          </a:p>
          <a:p>
            <a:pPr lvl="1"/>
            <a:r>
              <a:rPr lang="en-US" sz="2400" dirty="0" smtClean="0"/>
              <a:t>Anticipates Alaska OCS leasing will occur in 2016 (Beaufort) and 2017 (Chukchi) (deferred one year from preliminary plan)</a:t>
            </a:r>
          </a:p>
          <a:p>
            <a:pPr lvl="1"/>
            <a:r>
              <a:rPr lang="en-US" sz="2400" dirty="0" smtClean="0"/>
              <a:t>Further litigation likely once “targeted” areas identified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other issues are ahead:  royalty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Currently</a:t>
            </a:r>
            <a:r>
              <a:rPr lang="en-US" sz="2800" dirty="0"/>
              <a:t>, </a:t>
            </a:r>
            <a:r>
              <a:rPr lang="en-US" sz="2800" dirty="0" smtClean="0"/>
              <a:t>Alaska receives </a:t>
            </a:r>
          </a:p>
          <a:p>
            <a:pPr lvl="1"/>
            <a:r>
              <a:rPr lang="en-US" sz="2200" dirty="0" smtClean="0"/>
              <a:t>100</a:t>
            </a:r>
            <a:r>
              <a:rPr lang="en-US" sz="2200" dirty="0"/>
              <a:t>% of the royalty from production within 3 miles of the </a:t>
            </a:r>
            <a:r>
              <a:rPr lang="en-US" sz="2200" dirty="0" smtClean="0"/>
              <a:t>coastline, 27</a:t>
            </a:r>
            <a:r>
              <a:rPr lang="en-US" sz="2200" dirty="0"/>
              <a:t>% in </a:t>
            </a:r>
            <a:r>
              <a:rPr lang="en-US" sz="2200" dirty="0" smtClean="0"/>
              <a:t>production from </a:t>
            </a:r>
            <a:r>
              <a:rPr lang="en-US" sz="2200" dirty="0"/>
              <a:t>3 - 6 miles </a:t>
            </a:r>
            <a:r>
              <a:rPr lang="en-US" sz="2200" dirty="0" smtClean="0"/>
              <a:t>offshore, 0</a:t>
            </a:r>
            <a:r>
              <a:rPr lang="en-US" sz="2200" dirty="0"/>
              <a:t>% at 6 miles and </a:t>
            </a:r>
            <a:r>
              <a:rPr lang="en-US" sz="2200" dirty="0" smtClean="0"/>
              <a:t>beyond   </a:t>
            </a:r>
          </a:p>
          <a:p>
            <a:pPr lvl="1"/>
            <a:r>
              <a:rPr lang="en-US" sz="2200" dirty="0" smtClean="0"/>
              <a:t>Production </a:t>
            </a:r>
            <a:r>
              <a:rPr lang="en-US" sz="2200" dirty="0"/>
              <a:t>beyond 3 miles </a:t>
            </a:r>
            <a:r>
              <a:rPr lang="en-US" sz="2200" dirty="0" smtClean="0"/>
              <a:t>is </a:t>
            </a:r>
            <a:r>
              <a:rPr lang="en-US" sz="2200" dirty="0"/>
              <a:t>exempt from production tax ("ACES</a:t>
            </a:r>
            <a:r>
              <a:rPr lang="en-US" sz="2200" dirty="0" smtClean="0"/>
              <a:t>")</a:t>
            </a:r>
          </a:p>
          <a:p>
            <a:pPr lvl="1"/>
            <a:r>
              <a:rPr lang="en-US" sz="2200" dirty="0" smtClean="0"/>
              <a:t>Shell's </a:t>
            </a:r>
            <a:r>
              <a:rPr lang="en-US" sz="2200" dirty="0"/>
              <a:t>Beaufort prospect is 18 miles offshore; its Chukchi prospect is 70 miles </a:t>
            </a:r>
            <a:r>
              <a:rPr lang="en-US" sz="2200" dirty="0" smtClean="0"/>
              <a:t>offshore</a:t>
            </a:r>
          </a:p>
          <a:p>
            <a:r>
              <a:rPr lang="en-US" sz="2800" dirty="0" smtClean="0"/>
              <a:t>Alaska delegation has argued for parity with Gulf states and communities (which split 37.5%)</a:t>
            </a:r>
          </a:p>
          <a:p>
            <a:pPr lvl="1"/>
            <a:r>
              <a:rPr lang="en-US" sz="2200" dirty="0" smtClean="0"/>
              <a:t>Incoming Senate Energy &amp; Natural Resources Chair Ron Wyden (D – Ore.) has indicated some sensitivity, but</a:t>
            </a:r>
          </a:p>
          <a:p>
            <a:pPr lvl="1"/>
            <a:r>
              <a:rPr lang="en-US" sz="2200" dirty="0" smtClean="0"/>
              <a:t>Conflicts with federal deficit issues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07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OCS development at an early stage</a:t>
            </a:r>
          </a:p>
          <a:p>
            <a:r>
              <a:rPr lang="en-US" sz="2800" dirty="0" smtClean="0"/>
              <a:t>A long way to go before “first oil (or gas)”</a:t>
            </a:r>
          </a:p>
          <a:p>
            <a:r>
              <a:rPr lang="en-US" sz="2800" dirty="0" smtClean="0"/>
              <a:t>Because of absence of royalty sharing, a question of “what’s in it for Alaska”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Dec. 3,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Perkins Coie, LLP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954E4-C23C-4567-A83B-07947DC481E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17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4164</TotalTime>
  <Words>627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Clarity</vt:lpstr>
      <vt:lpstr>Alaska OCS Development:  What’s next from the perspective of investors?</vt:lpstr>
      <vt:lpstr>Overview</vt:lpstr>
      <vt:lpstr>PowerPoint Presentation</vt:lpstr>
      <vt:lpstr>Where is development now</vt:lpstr>
      <vt:lpstr>Where are the others</vt:lpstr>
      <vt:lpstr>What are the next steps</vt:lpstr>
      <vt:lpstr>Next steps/New issues</vt:lpstr>
      <vt:lpstr>Next steps/New issues</vt:lpstr>
      <vt:lpstr>What other issues are ahead:  royalty</vt:lpstr>
      <vt:lpstr>Conclusion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Alaska OCS Development:  What’s Next?</dc:title>
  <dc:creator>BGK Laptop</dc:creator>
  <cp:lastModifiedBy>BGK Laptop</cp:lastModifiedBy>
  <cp:revision>28</cp:revision>
  <dcterms:created xsi:type="dcterms:W3CDTF">2012-11-30T16:45:16Z</dcterms:created>
  <dcterms:modified xsi:type="dcterms:W3CDTF">2012-12-03T15:27:53Z</dcterms:modified>
</cp:coreProperties>
</file>